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59" r:id="rId17"/>
    <p:sldId id="291" r:id="rId18"/>
    <p:sldId id="292" r:id="rId19"/>
    <p:sldId id="293" r:id="rId20"/>
    <p:sldId id="260" r:id="rId21"/>
    <p:sldId id="262" r:id="rId22"/>
    <p:sldId id="261" r:id="rId23"/>
    <p:sldId id="263" r:id="rId24"/>
    <p:sldId id="267" r:id="rId25"/>
    <p:sldId id="264" r:id="rId26"/>
    <p:sldId id="266" r:id="rId27"/>
    <p:sldId id="269" r:id="rId28"/>
    <p:sldId id="268" r:id="rId29"/>
    <p:sldId id="265" r:id="rId30"/>
    <p:sldId id="270" r:id="rId31"/>
    <p:sldId id="271" r:id="rId32"/>
    <p:sldId id="272" r:id="rId33"/>
    <p:sldId id="273" r:id="rId34"/>
    <p:sldId id="274" r:id="rId35"/>
    <p:sldId id="275" r:id="rId36"/>
    <p:sldId id="27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9" autoAdjust="0"/>
    <p:restoredTop sz="97061" autoAdjust="0"/>
  </p:normalViewPr>
  <p:slideViewPr>
    <p:cSldViewPr snapToGrid="0">
      <p:cViewPr>
        <p:scale>
          <a:sx n="125" d="100"/>
          <a:sy n="125" d="100"/>
        </p:scale>
        <p:origin x="953" y="3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EB286-0374-4167-834B-7EE8AEF3FF22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F82C3-7ECF-482B-A084-4376C9FD4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83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Gregory24/article/details/104495727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Gregory24/article/details/104495727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Pull</a:t>
            </a:r>
            <a:r>
              <a:rPr lang="zh-CN" altLang="en-US" dirty="0"/>
              <a:t>不能保证把所有点都拉到</a:t>
            </a:r>
            <a:r>
              <a:rPr lang="en-US" altLang="zh-CN" dirty="0"/>
              <a:t>surface</a:t>
            </a:r>
            <a:r>
              <a:rPr lang="zh-CN" altLang="en-US" dirty="0"/>
              <a:t>上，而且有些</a:t>
            </a:r>
            <a:r>
              <a:rPr lang="en-US" altLang="zh-CN" dirty="0"/>
              <a:t>outliers</a:t>
            </a:r>
            <a:r>
              <a:rPr lang="zh-CN" altLang="en-US" dirty="0"/>
              <a:t>的</a:t>
            </a:r>
            <a:r>
              <a:rPr lang="en-US" altLang="zh-CN" dirty="0"/>
              <a:t>cost</a:t>
            </a:r>
            <a:r>
              <a:rPr lang="zh-CN" altLang="en-US" dirty="0"/>
              <a:t>会很大，更好的办法应该是有一个</a:t>
            </a:r>
            <a:r>
              <a:rPr lang="en-US" altLang="zh-CN" dirty="0"/>
              <a:t>adaptive</a:t>
            </a:r>
            <a:r>
              <a:rPr lang="zh-CN" altLang="en-US" dirty="0"/>
              <a:t>的东西进去，决定是</a:t>
            </a:r>
            <a:r>
              <a:rPr lang="en-US" altLang="zh-CN" dirty="0"/>
              <a:t>pull</a:t>
            </a:r>
            <a:r>
              <a:rPr lang="zh-CN" altLang="en-US" dirty="0"/>
              <a:t>还是</a:t>
            </a:r>
            <a:r>
              <a:rPr lang="en-US" altLang="zh-CN" dirty="0"/>
              <a:t>drop</a:t>
            </a:r>
            <a:r>
              <a:rPr lang="zh-CN" altLang="en-US" dirty="0"/>
              <a:t>。此外，可能会导致点的堆积，如果都选择最短距离。有些比较稀薄的区域没有点会被</a:t>
            </a:r>
            <a:r>
              <a:rPr lang="en-US" altLang="zh-CN" dirty="0"/>
              <a:t>pull</a:t>
            </a:r>
            <a:r>
              <a:rPr lang="zh-CN" altLang="en-US" dirty="0"/>
              <a:t>过去来填充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82C3-7ECF-482B-A084-4376C9FD4A1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107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[Point Cloud] </a:t>
            </a:r>
            <a:r>
              <a:rPr lang="zh-CN" altLang="en-US" dirty="0">
                <a:hlinkClick r:id="rId3"/>
              </a:rPr>
              <a:t>点云分析中的</a:t>
            </a:r>
            <a:r>
              <a:rPr lang="en-US" altLang="zh-CN" dirty="0">
                <a:hlinkClick r:id="rId3"/>
              </a:rPr>
              <a:t>EMD</a:t>
            </a:r>
            <a:r>
              <a:rPr lang="zh-CN" altLang="en-US" dirty="0">
                <a:hlinkClick r:id="rId3"/>
              </a:rPr>
              <a:t>（</a:t>
            </a:r>
            <a:r>
              <a:rPr lang="en-US" altLang="zh-CN" dirty="0">
                <a:hlinkClick r:id="rId3"/>
              </a:rPr>
              <a:t>Earth Mover's Distance</a:t>
            </a:r>
            <a:r>
              <a:rPr lang="zh-CN" altLang="en-US" dirty="0">
                <a:hlinkClick r:id="rId3"/>
              </a:rPr>
              <a:t>）距离</a:t>
            </a:r>
            <a:r>
              <a:rPr lang="en-US" altLang="zh-CN" dirty="0">
                <a:hlinkClick r:id="rId3"/>
              </a:rPr>
              <a:t>-CSDN</a:t>
            </a:r>
            <a:r>
              <a:rPr lang="zh-CN" altLang="en-US" dirty="0">
                <a:hlinkClick r:id="rId3"/>
              </a:rPr>
              <a:t>博客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82C3-7ECF-482B-A084-4376C9FD4A1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88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[Point Cloud] </a:t>
            </a:r>
            <a:r>
              <a:rPr lang="zh-CN" altLang="en-US" dirty="0">
                <a:hlinkClick r:id="rId3"/>
              </a:rPr>
              <a:t>点云分析中的</a:t>
            </a:r>
            <a:r>
              <a:rPr lang="en-US" altLang="zh-CN" dirty="0">
                <a:hlinkClick r:id="rId3"/>
              </a:rPr>
              <a:t>EMD</a:t>
            </a:r>
            <a:r>
              <a:rPr lang="zh-CN" altLang="en-US" dirty="0">
                <a:hlinkClick r:id="rId3"/>
              </a:rPr>
              <a:t>（</a:t>
            </a:r>
            <a:r>
              <a:rPr lang="en-US" altLang="zh-CN" dirty="0">
                <a:hlinkClick r:id="rId3"/>
              </a:rPr>
              <a:t>Earth Mover's Distance</a:t>
            </a:r>
            <a:r>
              <a:rPr lang="zh-CN" altLang="en-US" dirty="0">
                <a:hlinkClick r:id="rId3"/>
              </a:rPr>
              <a:t>）距离</a:t>
            </a:r>
            <a:r>
              <a:rPr lang="en-US" altLang="zh-CN" dirty="0">
                <a:hlinkClick r:id="rId3"/>
              </a:rPr>
              <a:t>-CSDN</a:t>
            </a:r>
            <a:r>
              <a:rPr lang="zh-CN" altLang="en-US" dirty="0">
                <a:hlinkClick r:id="rId3"/>
              </a:rPr>
              <a:t>博客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F82C3-7ECF-482B-A084-4376C9FD4A1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3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84821-BE7C-CC03-C6CF-C987F5337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142A2F-C444-2395-1B53-37E4592D0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6C1280-F3E6-A357-EF91-77B56CD6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C9A58C-7968-CF1C-A718-7AE0F02F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9DBDD1-48CC-F87B-9471-F5DDB627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69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43B64-C02D-2100-5DED-7CE32214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9076BF-C20A-0E31-929A-8A127F99A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EBDEE-B4FE-54AD-516E-1A594D81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5C7FC-45E3-E24F-9E90-881D4B85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37D03-17D6-F8A6-1CA0-7F5CC340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14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A35166-A518-BBED-F006-2CF71148F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26793F-C029-5F3A-BF2A-99081AFF4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C6920-CC90-9061-2A76-F811CFE72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9E3EE-E3B4-7980-1966-69D38BE3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AD8DA6-1979-5B37-7486-42CEEA17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39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28BA-FB6F-CE9A-386D-1275BCCD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30202-A6FF-74BF-359E-CD81515EE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0B385D-1E7E-817A-E7D4-F227A7D8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BCB9D-0E4F-6B75-84C1-331C557E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AA7F5C-4135-D40A-EC96-435A46C7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18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62D34-DCCB-0045-47A4-69FE7084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D17D4B-8E6F-844C-F592-C33C064E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84A757-6C5B-7109-DC03-EB024760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35FB7-1563-71E8-309C-B38D1386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D30212-B7CD-EA52-D0ED-F7E606E3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1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F3858-8EA5-75CA-C472-6EB893D6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B96BE9-6AAD-C93D-3CD4-4C078DE36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41011B-0A08-DE14-C08C-C8852EAA9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423E1F-37BB-7853-AC71-F6624A20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1FD677-B275-8C85-EB36-D8CF7A60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363DC3-291D-4106-6DD1-D4B9AA72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D1AF-ED6E-74D8-2BFE-8B7DD70A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3D416A-86EA-EE5C-FBF4-08DF77135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48640C-3EE1-D25B-491D-C3C89B407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D44CD6-ACED-0814-F254-F64E07DC1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9C8938-7343-6134-4104-5C37B06BB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EC21E7-7F2F-8938-0214-BABD0298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0A351D-08E2-FD5B-C946-748844FD0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115866-CC4F-D283-2EDE-E8B1094C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82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0211C-F280-52AD-4400-BD237FE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54965C-A374-9DC3-8C59-99048E2C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65C92D-B85B-1221-3827-322C7530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4307F9-A92B-464F-C54D-E1A81984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814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D6F409-CBD4-819C-4E26-B011D03F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FB6E9D-DD35-D952-2B31-F5FB0660E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ADDA9F-C0AB-B945-EE30-A006B838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902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F2474-9B16-D956-AFF8-E8E229B5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7164A-7849-23E7-F40D-5D2ABEB17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F0A5B3-52AD-1795-ACBE-8445BA8FD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E0CD61-EEFC-AB0A-9F7C-2CC8303E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76D078-2ACF-8311-B99B-2434D534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B48ECB-F2E7-575C-ED1C-CE96ED40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2DBD3-EE34-42DA-9F23-6B6610E6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A7A4EC-3F76-7D70-9330-D8B40D0EA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11FAF4-37BE-7ACA-0459-4D8C79576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C612ED-B873-D637-5BCE-6181BA75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6B225A-ABF8-3D88-994D-B55FF1E94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884B2E-5B05-F3F4-3042-51A6C9DE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03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98D50F-2C3B-6ADC-96DF-B2B64EA1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908FAF-45BC-B6F1-DBA3-091FAD9DE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3D248-5149-9323-4B25-531DA9D88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54852-703A-4006-B7A8-30B742B2A543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C274BB-08F4-F295-D8F1-C529CF136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2E02BB-2C01-26C9-5064-E49F8917E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37E9E-1EF3-48DC-B0B5-BBC2F808F5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79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C23CC-58EA-2828-C558-2B4EEAAD4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latin typeface="High Tower Text" panose="02040502050506030303" pitchFamily="18" charset="0"/>
              </a:rPr>
              <a:t>Across 2D and 3D:</a:t>
            </a:r>
            <a:br>
              <a:rPr lang="en-US" altLang="zh-CN" sz="4400" dirty="0">
                <a:latin typeface="High Tower Text" panose="02040502050506030303" pitchFamily="18" charset="0"/>
              </a:rPr>
            </a:br>
            <a:r>
              <a:rPr lang="en-US" altLang="zh-CN" sz="4400" dirty="0">
                <a:latin typeface="High Tower Text" panose="02040502050506030303" pitchFamily="18" charset="0"/>
              </a:rPr>
              <a:t>Learning from noisy information</a:t>
            </a:r>
            <a:endParaRPr lang="zh-CN" altLang="en-US" sz="4400" dirty="0">
              <a:latin typeface="High Tower Text" panose="02040502050506030303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6B973-C153-9243-7927-18825D12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7042"/>
            <a:ext cx="9144000" cy="540757"/>
          </a:xfrm>
        </p:spPr>
        <p:txBody>
          <a:bodyPr/>
          <a:lstStyle/>
          <a:p>
            <a:r>
              <a:rPr lang="en-US" altLang="zh-CN" dirty="0" err="1">
                <a:latin typeface="High Tower Text" panose="02040502050506030303" pitchFamily="18" charset="0"/>
              </a:rPr>
              <a:t>Zhuo</a:t>
            </a:r>
            <a:r>
              <a:rPr lang="en-US" altLang="zh-CN" dirty="0">
                <a:latin typeface="High Tower Text" panose="02040502050506030303" pitchFamily="18" charset="0"/>
              </a:rPr>
              <a:t> Li</a:t>
            </a:r>
          </a:p>
          <a:p>
            <a:endParaRPr lang="zh-CN" altLang="en-US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07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4. Theoretical Analysis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7FAA34-66E7-6DA0-F83E-921B7BA45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894049"/>
            <a:ext cx="7953375" cy="2162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B96771-906D-8DE5-3EB5-52B8ACD2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99" y="3877926"/>
            <a:ext cx="70866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9191FE-BC78-FB01-788F-E87909F4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738"/>
            <a:ext cx="5314950" cy="2628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892934-F0E3-C675-9F32-BB85BC21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2896752"/>
            <a:ext cx="84677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0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342AC5-935F-7F28-2EB5-E29395937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19237"/>
            <a:ext cx="82296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35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CE9EE4-3016-928A-BEB5-9C860236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690562"/>
            <a:ext cx="84772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4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B9914D-7086-FB02-FBD8-9E4444F1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028700"/>
            <a:ext cx="72675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0847CA-7C26-2D31-C23A-7F7A1EED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33337"/>
            <a:ext cx="71151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2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237B0A-3707-10EE-509F-B1DD2C10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22941" cy="16278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98468B-CE6A-4745-D605-3B5400E3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4437"/>
            <a:ext cx="12192000" cy="3871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AF67B48-23C9-F616-3681-A59C9CF339D4}"/>
              </a:ext>
            </a:extLst>
          </p:cNvPr>
          <p:cNvSpPr txBox="1"/>
          <p:nvPr/>
        </p:nvSpPr>
        <p:spPr>
          <a:xfrm>
            <a:off x="7088269" y="126815"/>
            <a:ext cx="4979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What is this paper for?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How to learn </a:t>
            </a:r>
            <a:r>
              <a:rPr lang="en-US" altLang="zh-CN" sz="20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a better SDF </a:t>
            </a:r>
            <a:r>
              <a:rPr lang="en-US" altLang="zh-CN" sz="2000" b="1" dirty="0">
                <a:latin typeface="High Tower Text" panose="02040502050506030303" pitchFamily="18" charset="0"/>
              </a:rPr>
              <a:t>(network) for </a:t>
            </a:r>
            <a:r>
              <a:rPr lang="en-US" altLang="zh-CN" sz="2000" b="1" dirty="0">
                <a:solidFill>
                  <a:srgbClr val="00B050"/>
                </a:solidFill>
                <a:latin typeface="High Tower Text" panose="02040502050506030303" pitchFamily="18" charset="0"/>
              </a:rPr>
              <a:t>point cloud </a:t>
            </a:r>
            <a:r>
              <a:rPr lang="en-US" altLang="zh-CN" sz="2000" b="1" dirty="0">
                <a:solidFill>
                  <a:srgbClr val="00B0F0"/>
                </a:solidFill>
                <a:latin typeface="High Tower Text" panose="02040502050506030303" pitchFamily="18" charset="0"/>
              </a:rPr>
              <a:t>surface reconstruction</a:t>
            </a:r>
            <a:r>
              <a:rPr lang="en-US" altLang="zh-CN" sz="2000" b="1" dirty="0">
                <a:latin typeface="High Tower Text" panose="02040502050506030303" pitchFamily="18" charset="0"/>
              </a:rPr>
              <a:t>, </a:t>
            </a:r>
            <a:r>
              <a:rPr lang="en-US" altLang="zh-CN" sz="2000" b="1" dirty="0">
                <a:solidFill>
                  <a:srgbClr val="00B0F0"/>
                </a:solidFill>
                <a:latin typeface="High Tower Text" panose="02040502050506030303" pitchFamily="18" charset="0"/>
              </a:rPr>
              <a:t>denoising</a:t>
            </a:r>
            <a:r>
              <a:rPr lang="en-US" altLang="zh-CN" sz="2000" b="1" dirty="0">
                <a:latin typeface="High Tower Text" panose="02040502050506030303" pitchFamily="18" charset="0"/>
              </a:rPr>
              <a:t> and </a:t>
            </a:r>
            <a:r>
              <a:rPr lang="en-US" altLang="zh-CN" sz="2000" b="1" dirty="0">
                <a:solidFill>
                  <a:srgbClr val="00B0F0"/>
                </a:solidFill>
                <a:latin typeface="High Tower Text" panose="02040502050506030303" pitchFamily="18" charset="0"/>
              </a:rPr>
              <a:t>up-sampling</a:t>
            </a:r>
            <a:r>
              <a:rPr lang="en-US" altLang="zh-CN" sz="2000" b="1" dirty="0">
                <a:latin typeface="High Tower Text" panose="02040502050506030303" pitchFamily="18" charset="0"/>
              </a:rPr>
              <a:t>.</a:t>
            </a:r>
          </a:p>
          <a:p>
            <a:endParaRPr lang="zh-CN" altLang="en-US" sz="2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9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E1C3DEB-B41F-B4CE-26F7-194517F5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438275"/>
            <a:ext cx="97345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66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CF1522-A083-CF11-FE5A-A60046F8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88" y="2398574"/>
            <a:ext cx="2600325" cy="23431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74160E-7A29-6E36-7286-D640B2C2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931" y="2322374"/>
            <a:ext cx="2800350" cy="249555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FC4D876-D21E-4018-0BB1-51C9D67B0A8C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511813" y="3570149"/>
            <a:ext cx="390911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5C79410-C030-4988-5381-86B738410C81}"/>
              </a:ext>
            </a:extLst>
          </p:cNvPr>
          <p:cNvSpPr txBox="1"/>
          <p:nvPr/>
        </p:nvSpPr>
        <p:spPr>
          <a:xfrm>
            <a:off x="5453508" y="2920817"/>
            <a:ext cx="2289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Denoising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09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FCE14A-AE95-073C-BD27-CB90A2E5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7" y="2300287"/>
            <a:ext cx="4772025" cy="2257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BCF563-0974-FECB-EACE-1CB03BED19B3}"/>
              </a:ext>
            </a:extLst>
          </p:cNvPr>
          <p:cNvSpPr txBox="1"/>
          <p:nvPr/>
        </p:nvSpPr>
        <p:spPr>
          <a:xfrm>
            <a:off x="4993240" y="5283528"/>
            <a:ext cx="308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Surface Reconstruction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2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09724D6-A54B-9D65-7B9F-8648C8EC1950}"/>
              </a:ext>
            </a:extLst>
          </p:cNvPr>
          <p:cNvSpPr txBox="1"/>
          <p:nvPr/>
        </p:nvSpPr>
        <p:spPr>
          <a:xfrm>
            <a:off x="889175" y="952237"/>
            <a:ext cx="9888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High Tower Text" panose="02040502050506030303" pitchFamily="18" charset="0"/>
              </a:rPr>
              <a:t>When Noisy Labels Meet Long Tail Dilemmas: A Representation Calibration Method          </a:t>
            </a:r>
            <a:r>
              <a:rPr lang="en-US" altLang="zh-CN" dirty="0">
                <a:solidFill>
                  <a:srgbClr val="FF0000"/>
                </a:solidFill>
                <a:latin typeface="High Tower Text" panose="02040502050506030303" pitchFamily="18" charset="0"/>
              </a:rPr>
              <a:t> (ICCV 2023 final list paper)</a:t>
            </a:r>
          </a:p>
          <a:p>
            <a:pPr marL="342900" indent="-342900">
              <a:buAutoNum type="arabicPeriod"/>
            </a:pPr>
            <a:endParaRPr lang="en-US" altLang="zh-CN" dirty="0">
              <a:latin typeface="High Tower Text" panose="0204050205050603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latin typeface="High Tower Text" panose="02040502050506030303" pitchFamily="18" charset="0"/>
              </a:rPr>
              <a:t>Learning Signed Distance Functions from Noisy 3D Point Clouds via Noise to Noise Mapping </a:t>
            </a:r>
            <a:r>
              <a:rPr lang="en-US" altLang="zh-CN" dirty="0">
                <a:solidFill>
                  <a:srgbClr val="FF0000"/>
                </a:solidFill>
                <a:latin typeface="High Tower Text" panose="02040502050506030303" pitchFamily="18" charset="0"/>
              </a:rPr>
              <a:t>(ICML 2023 Oral)</a:t>
            </a:r>
          </a:p>
        </p:txBody>
      </p:sp>
    </p:spTree>
    <p:extLst>
      <p:ext uri="{BB962C8B-B14F-4D97-AF65-F5344CB8AC3E}">
        <p14:creationId xmlns:p14="http://schemas.microsoft.com/office/powerpoint/2010/main" val="349622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What is Signed Distance Functions (SDFs) ?</a:t>
            </a:r>
            <a:endParaRPr lang="zh-CN" altLang="en-US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11BA61-0EA3-BE2F-6863-FF039F434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935" y="600297"/>
            <a:ext cx="7508610" cy="2373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0DEE36-498A-99AB-ECDA-F614357B0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19" y="3029732"/>
            <a:ext cx="3818427" cy="38282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D3C2B0-0288-735D-A1E5-C720E11D3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92" y="1837560"/>
            <a:ext cx="4483723" cy="447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1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What is Signed Distance Functions (SDFs) ?</a:t>
            </a:r>
            <a:endParaRPr lang="zh-CN" altLang="en-US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6A3E06-8130-B951-F34B-76388AE7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73" y="887141"/>
            <a:ext cx="5920528" cy="47889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660E34-9554-CA8E-395C-4DE6E7F140A6}"/>
              </a:ext>
            </a:extLst>
          </p:cNvPr>
          <p:cNvSpPr txBox="1"/>
          <p:nvPr/>
        </p:nvSpPr>
        <p:spPr>
          <a:xfrm>
            <a:off x="544791" y="5655696"/>
            <a:ext cx="5822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High Tower Text" panose="02040502050506030303" pitchFamily="18" charset="0"/>
              </a:rPr>
              <a:t>DeepSDF</a:t>
            </a:r>
            <a:r>
              <a:rPr lang="en-US" altLang="zh-CN" sz="1400" dirty="0">
                <a:latin typeface="High Tower Text" panose="02040502050506030303" pitchFamily="18" charset="0"/>
              </a:rPr>
              <a:t>: Learning Continuous Signed Distance Functions for Shape Representation</a:t>
            </a:r>
            <a:endParaRPr lang="zh-CN" altLang="en-US" sz="1400" dirty="0">
              <a:latin typeface="High Tower Text" panose="020405020505060303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D65CED-75B2-76E7-FEDF-877A0344E341}"/>
              </a:ext>
            </a:extLst>
          </p:cNvPr>
          <p:cNvSpPr txBox="1"/>
          <p:nvPr/>
        </p:nvSpPr>
        <p:spPr>
          <a:xfrm>
            <a:off x="6096000" y="1318220"/>
            <a:ext cx="531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Difference with </a:t>
            </a:r>
            <a:r>
              <a:rPr lang="en-US" altLang="zh-CN" sz="2000" b="1" dirty="0" err="1">
                <a:latin typeface="High Tower Text" panose="02040502050506030303" pitchFamily="18" charset="0"/>
              </a:rPr>
              <a:t>NeRF</a:t>
            </a:r>
            <a:endParaRPr lang="zh-CN" altLang="en-US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03D172-3283-D8EE-14E9-3C4F895F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81" y="2462974"/>
            <a:ext cx="6908646" cy="718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166BBC-9C36-0364-1B4E-11D7DEA9A339}"/>
              </a:ext>
            </a:extLst>
          </p:cNvPr>
          <p:cNvSpPr txBox="1"/>
          <p:nvPr/>
        </p:nvSpPr>
        <p:spPr>
          <a:xfrm>
            <a:off x="6018924" y="2619429"/>
            <a:ext cx="9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igh Tower Text" panose="02040502050506030303" pitchFamily="18" charset="0"/>
              </a:rPr>
              <a:t>SDF:</a:t>
            </a:r>
            <a:endParaRPr lang="zh-CN" altLang="en-US" b="1" dirty="0">
              <a:latin typeface="High Tower Text" panose="020405020505060303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4F9CF6-9FB2-3274-1A68-D631F064E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71" y="3802423"/>
            <a:ext cx="4200400" cy="5102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BA0E47E-CC07-B3F3-0C8F-E9191255DD81}"/>
              </a:ext>
            </a:extLst>
          </p:cNvPr>
          <p:cNvSpPr txBox="1"/>
          <p:nvPr/>
        </p:nvSpPr>
        <p:spPr>
          <a:xfrm>
            <a:off x="6018924" y="3872860"/>
            <a:ext cx="97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High Tower Text" panose="02040502050506030303" pitchFamily="18" charset="0"/>
              </a:rPr>
              <a:t>NeRF</a:t>
            </a:r>
            <a:r>
              <a:rPr lang="en-US" altLang="zh-CN" b="1" dirty="0">
                <a:latin typeface="High Tower Text" panose="02040502050506030303" pitchFamily="18" charset="0"/>
              </a:rPr>
              <a:t>:</a:t>
            </a:r>
            <a:endParaRPr lang="zh-CN" altLang="en-US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3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Challenges to learn better SDFs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1. Requirement of </a:t>
            </a:r>
            <a:r>
              <a:rPr lang="en-US" altLang="zh-CN" sz="20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ground truth </a:t>
            </a:r>
            <a:r>
              <a:rPr lang="en-US" altLang="zh-CN" sz="2000" b="1" dirty="0">
                <a:latin typeface="High Tower Text" panose="02040502050506030303" pitchFamily="18" charset="0"/>
              </a:rPr>
              <a:t>or </a:t>
            </a:r>
            <a:r>
              <a:rPr lang="en-US" altLang="zh-CN" sz="20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no noise assumption</a:t>
            </a:r>
            <a:r>
              <a:rPr lang="en-US" altLang="zh-CN" sz="2000" b="1" dirty="0">
                <a:latin typeface="High Tower Text" panose="02040502050506030303" pitchFamily="18" charset="0"/>
              </a:rPr>
              <a:t>.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D38F74-3F73-8DD2-93C9-1BCA699C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849"/>
            <a:ext cx="5506223" cy="14387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C02B15-294D-5BFB-2A50-938ADAAD5667}"/>
              </a:ext>
            </a:extLst>
          </p:cNvPr>
          <p:cNvSpPr txBox="1"/>
          <p:nvPr/>
        </p:nvSpPr>
        <p:spPr>
          <a:xfrm>
            <a:off x="191564" y="1492861"/>
            <a:ext cx="2918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Motivation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Contribution</a:t>
            </a:r>
            <a:endParaRPr lang="zh-CN" altLang="en-US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73410D-166B-8A7A-8943-D1D00A050B69}"/>
              </a:ext>
            </a:extLst>
          </p:cNvPr>
          <p:cNvSpPr txBox="1"/>
          <p:nvPr/>
        </p:nvSpPr>
        <p:spPr>
          <a:xfrm>
            <a:off x="61543" y="4741151"/>
            <a:ext cx="5506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High Tower Text" panose="02040502050506030303" pitchFamily="18" charset="0"/>
              </a:rPr>
              <a:t>Learn SDFs from noisy point clouds without requiring GT.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High Tower Text" panose="0204050205050603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High Tower Text" panose="02040502050506030303" pitchFamily="18" charset="0"/>
              </a:rPr>
              <a:t>Leverage EMD to perform the statistical reasoning.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High Tower Text" panose="02040502050506030303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High Tower Text" panose="02040502050506030303" pitchFamily="18" charset="0"/>
              </a:rPr>
              <a:t>SOTA performance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DAC362-DB20-7FD5-28E3-65F0DA31C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173" y="1546259"/>
            <a:ext cx="6994827" cy="35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97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pPr marL="457200" indent="-457200">
              <a:buAutoNum type="arabicPeriod"/>
            </a:pPr>
            <a:r>
              <a:rPr lang="en-US" altLang="zh-CN" sz="2000" b="1" dirty="0">
                <a:latin typeface="High Tower Text" panose="02040502050506030303" pitchFamily="18" charset="0"/>
              </a:rPr>
              <a:t>Reducing Noise (Motivated by Noise2Noise, N2N)</a:t>
            </a:r>
          </a:p>
          <a:p>
            <a:pPr marL="457200" indent="-457200">
              <a:buAutoNum type="arabicPeriod"/>
            </a:pPr>
            <a:endParaRPr lang="en-US" altLang="zh-CN" sz="2000" b="1" dirty="0">
              <a:latin typeface="High Tower Text" panose="02040502050506030303" pitchFamily="18" charset="0"/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latin typeface="High Tower Text" panose="02040502050506030303" pitchFamily="18" charset="0"/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latin typeface="High Tower Text" panose="02040502050506030303" pitchFamily="18" charset="0"/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latin typeface="High Tower Text" panose="02040502050506030303" pitchFamily="18" charset="0"/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latin typeface="High Tower Text" panose="02040502050506030303" pitchFamily="18" charset="0"/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latin typeface="High Tower Text" panose="02040502050506030303" pitchFamily="18" charset="0"/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latin typeface="High Tower Text" panose="02040502050506030303" pitchFamily="18" charset="0"/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latin typeface="High Tower Text" panose="02040502050506030303" pitchFamily="18" charset="0"/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dirty="0">
                <a:latin typeface="High Tower Text" panose="02040502050506030303" pitchFamily="18" charset="0"/>
              </a:rPr>
              <a:t>Pushing a denoised image to </a:t>
            </a:r>
            <a:r>
              <a:rPr lang="en-US" altLang="zh-CN" sz="2000" dirty="0">
                <a:solidFill>
                  <a:srgbClr val="FF0000"/>
                </a:solidFill>
                <a:latin typeface="High Tower Text" panose="02040502050506030303" pitchFamily="18" charset="0"/>
              </a:rPr>
              <a:t>be similar to</a:t>
            </a:r>
            <a:r>
              <a:rPr lang="en-US" altLang="zh-CN" sz="2000" dirty="0">
                <a:latin typeface="High Tower Text" panose="02040502050506030303" pitchFamily="18" charset="0"/>
              </a:rPr>
              <a:t> as </a:t>
            </a:r>
            <a:r>
              <a:rPr lang="en-US" altLang="zh-CN" sz="2000" dirty="0">
                <a:solidFill>
                  <a:srgbClr val="FF0000"/>
                </a:solidFill>
                <a:latin typeface="High Tower Text" panose="02040502050506030303" pitchFamily="18" charset="0"/>
              </a:rPr>
              <a:t>many</a:t>
            </a:r>
            <a:r>
              <a:rPr lang="en-US" altLang="zh-CN" sz="2000" dirty="0">
                <a:latin typeface="High Tower Text" panose="02040502050506030303" pitchFamily="18" charset="0"/>
              </a:rPr>
              <a:t> corrupted observations as possible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37960C-1EDA-FA84-07D4-2F19EE7A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8599"/>
            <a:ext cx="6886575" cy="1114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7BFCDAD9-4ADE-D199-0734-D631F723EE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695459"/>
                  </p:ext>
                </p:extLst>
              </p:nvPr>
            </p:nvGraphicFramePr>
            <p:xfrm>
              <a:off x="7579526" y="0"/>
              <a:ext cx="4612474" cy="202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5358">
                      <a:extLst>
                        <a:ext uri="{9D8B030D-6E8A-4147-A177-3AD203B41FA5}">
                          <a16:colId xmlns:a16="http://schemas.microsoft.com/office/drawing/2014/main" val="1211392325"/>
                        </a:ext>
                      </a:extLst>
                    </a:gridCol>
                    <a:gridCol w="2877116">
                      <a:extLst>
                        <a:ext uri="{9D8B030D-6E8A-4147-A177-3AD203B41FA5}">
                          <a16:colId xmlns:a16="http://schemas.microsoft.com/office/drawing/2014/main" val="4158975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Notation 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Description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5953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Denoised point clouds and Raw point clouds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781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(∙)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Distance metric and Denoising function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0230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6158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7BFCDAD9-4ADE-D199-0734-D631F723EE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695459"/>
                  </p:ext>
                </p:extLst>
              </p:nvPr>
            </p:nvGraphicFramePr>
            <p:xfrm>
              <a:off x="7579526" y="0"/>
              <a:ext cx="4612474" cy="202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5358">
                      <a:extLst>
                        <a:ext uri="{9D8B030D-6E8A-4147-A177-3AD203B41FA5}">
                          <a16:colId xmlns:a16="http://schemas.microsoft.com/office/drawing/2014/main" val="1211392325"/>
                        </a:ext>
                      </a:extLst>
                    </a:gridCol>
                    <a:gridCol w="2877116">
                      <a:extLst>
                        <a:ext uri="{9D8B030D-6E8A-4147-A177-3AD203B41FA5}">
                          <a16:colId xmlns:a16="http://schemas.microsoft.com/office/drawing/2014/main" val="4158975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Notation 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Description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595399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51" t="-62857" r="-167368" b="-1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Denoised point clouds and Raw point clouds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781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51" t="-162857" r="-167368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Distance metric and Denoising function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0230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61587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1E628333-8481-4AF2-EDCD-13F07539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" y="1284441"/>
            <a:ext cx="6388735" cy="17648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F04A21-E614-ED23-3191-751463364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138" y="3808715"/>
            <a:ext cx="5928862" cy="30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74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dirty="0">
                <a:latin typeface="High Tower Text" panose="02040502050506030303" pitchFamily="18" charset="0"/>
              </a:rPr>
              <a:t>2. </a:t>
            </a:r>
            <a:r>
              <a:rPr lang="en-US" altLang="zh-CN" sz="2000" b="1" dirty="0">
                <a:latin typeface="High Tower Text" panose="02040502050506030303" pitchFamily="18" charset="0"/>
              </a:rPr>
              <a:t>Denoising Function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7BFCDAD9-4ADE-D199-0734-D631F723EE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4130790"/>
                  </p:ext>
                </p:extLst>
              </p:nvPr>
            </p:nvGraphicFramePr>
            <p:xfrm>
              <a:off x="7579526" y="0"/>
              <a:ext cx="4612474" cy="202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5358">
                      <a:extLst>
                        <a:ext uri="{9D8B030D-6E8A-4147-A177-3AD203B41FA5}">
                          <a16:colId xmlns:a16="http://schemas.microsoft.com/office/drawing/2014/main" val="1211392325"/>
                        </a:ext>
                      </a:extLst>
                    </a:gridCol>
                    <a:gridCol w="2877116">
                      <a:extLst>
                        <a:ext uri="{9D8B030D-6E8A-4147-A177-3AD203B41FA5}">
                          <a16:colId xmlns:a16="http://schemas.microsoft.com/office/drawing/2014/main" val="4158975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Notation 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Description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5953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SDF, an arbitrary point and condition (information)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781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(∙)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Distance metric and Denoising function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0230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distance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6158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7BFCDAD9-4ADE-D199-0734-D631F723EE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4130790"/>
                  </p:ext>
                </p:extLst>
              </p:nvPr>
            </p:nvGraphicFramePr>
            <p:xfrm>
              <a:off x="7579526" y="0"/>
              <a:ext cx="4612474" cy="2021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5358">
                      <a:extLst>
                        <a:ext uri="{9D8B030D-6E8A-4147-A177-3AD203B41FA5}">
                          <a16:colId xmlns:a16="http://schemas.microsoft.com/office/drawing/2014/main" val="1211392325"/>
                        </a:ext>
                      </a:extLst>
                    </a:gridCol>
                    <a:gridCol w="2877116">
                      <a:extLst>
                        <a:ext uri="{9D8B030D-6E8A-4147-A177-3AD203B41FA5}">
                          <a16:colId xmlns:a16="http://schemas.microsoft.com/office/drawing/2014/main" val="4158975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Notation 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Description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595399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51" t="-62857" r="-167368" b="-1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SDF, an arbitrary point and condition (information)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781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51" t="-162857" r="-167368" b="-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Distance metric and Denoising function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0230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51" t="-452459" r="-16736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distance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61587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25C1787-96F5-C4A9-D0C5-F02BA9A52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5976"/>
            <a:ext cx="6003437" cy="3496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84C062-24D3-3B7E-262F-67664A029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421" y="5820469"/>
            <a:ext cx="5632135" cy="6115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A5A09F-6987-F0F0-F95D-A162ED48B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3" y="1773080"/>
            <a:ext cx="6082426" cy="34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83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dirty="0">
                <a:latin typeface="High Tower Text" panose="02040502050506030303" pitchFamily="18" charset="0"/>
              </a:rPr>
              <a:t>2. </a:t>
            </a:r>
            <a:r>
              <a:rPr lang="en-US" altLang="zh-CN" sz="2000" b="1" dirty="0">
                <a:latin typeface="High Tower Text" panose="02040502050506030303" pitchFamily="18" charset="0"/>
              </a:rPr>
              <a:t>Denoising Function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A5A09F-6987-F0F0-F95D-A162ED48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3" y="1773080"/>
            <a:ext cx="6082426" cy="3430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FC6582-4511-A196-DB7F-5986A50E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15" y="313756"/>
            <a:ext cx="5539327" cy="54696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7CD8E8-6C29-2069-813D-76CDACEEBF3B}"/>
              </a:ext>
            </a:extLst>
          </p:cNvPr>
          <p:cNvSpPr txBox="1"/>
          <p:nvPr/>
        </p:nvSpPr>
        <p:spPr>
          <a:xfrm>
            <a:off x="6354215" y="5897913"/>
            <a:ext cx="565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igh Tower Text" panose="02040502050506030303" pitchFamily="18" charset="0"/>
              </a:rPr>
              <a:t>Neural-Pull: Learning Signed Distance Functions from Point Clouds by Learning to Pull Space onto Surfaces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8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3. Distance Metric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Recall</a:t>
            </a:r>
            <a:r>
              <a:rPr lang="zh-CN" altLang="en-US" sz="20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：</a:t>
            </a:r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endParaRPr lang="en-US" altLang="zh-CN" sz="2000" dirty="0">
              <a:solidFill>
                <a:srgbClr val="FF0000"/>
              </a:solidFill>
              <a:latin typeface="High Tower Text" panose="02040502050506030303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High Tower Text" panose="02040502050506030303" pitchFamily="18" charset="0"/>
              </a:rPr>
              <a:t>Final optimization objective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7BFCDAD9-4ADE-D199-0734-D631F723EE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767098"/>
                  </p:ext>
                </p:extLst>
              </p:nvPr>
            </p:nvGraphicFramePr>
            <p:xfrm>
              <a:off x="7579526" y="0"/>
              <a:ext cx="4612474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5358">
                      <a:extLst>
                        <a:ext uri="{9D8B030D-6E8A-4147-A177-3AD203B41FA5}">
                          <a16:colId xmlns:a16="http://schemas.microsoft.com/office/drawing/2014/main" val="1211392325"/>
                        </a:ext>
                      </a:extLst>
                    </a:gridCol>
                    <a:gridCol w="2877116">
                      <a:extLst>
                        <a:ext uri="{9D8B030D-6E8A-4147-A177-3AD203B41FA5}">
                          <a16:colId xmlns:a16="http://schemas.microsoft.com/office/drawing/2014/main" val="4158975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Notation 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Description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59539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High Tower Text" panose="02040502050506030303" pitchFamily="18" charset="0"/>
                            </a:rPr>
                            <a:t>Clean</a:t>
                          </a:r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 point cloud,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High Tower Text" panose="02040502050506030303" pitchFamily="18" charset="0"/>
                            </a:rPr>
                            <a:t>learned</a:t>
                          </a:r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 point cloud and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High Tower Text" panose="02040502050506030303" pitchFamily="18" charset="0"/>
                            </a:rPr>
                            <a:t>observation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781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One-to-one Mapping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0230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6158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7BFCDAD9-4ADE-D199-0734-D631F723EE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767098"/>
                  </p:ext>
                </p:extLst>
              </p:nvPr>
            </p:nvGraphicFramePr>
            <p:xfrm>
              <a:off x="7579526" y="0"/>
              <a:ext cx="4612474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5358">
                      <a:extLst>
                        <a:ext uri="{9D8B030D-6E8A-4147-A177-3AD203B41FA5}">
                          <a16:colId xmlns:a16="http://schemas.microsoft.com/office/drawing/2014/main" val="1211392325"/>
                        </a:ext>
                      </a:extLst>
                    </a:gridCol>
                    <a:gridCol w="2877116">
                      <a:extLst>
                        <a:ext uri="{9D8B030D-6E8A-4147-A177-3AD203B41FA5}">
                          <a16:colId xmlns:a16="http://schemas.microsoft.com/office/drawing/2014/main" val="4158975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Notation 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Description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595399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51" t="-62857" r="-167368" b="-1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High Tower Text" panose="02040502050506030303" pitchFamily="18" charset="0"/>
                            </a:rPr>
                            <a:t>Clean</a:t>
                          </a:r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 point cloud,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High Tower Text" panose="02040502050506030303" pitchFamily="18" charset="0"/>
                            </a:rPr>
                            <a:t>learned</a:t>
                          </a:r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 point cloud and </a:t>
                          </a:r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High Tower Text" panose="02040502050506030303" pitchFamily="18" charset="0"/>
                            </a:rPr>
                            <a:t>observation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0781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51" t="-280328" r="-16736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latin typeface="High Tower Text" panose="02040502050506030303" pitchFamily="18" charset="0"/>
                            </a:rPr>
                            <a:t>One-to-one Mapping</a:t>
                          </a:r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02308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latin typeface="High Tower Text" panose="02040502050506030303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361587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D0151C7-B5C9-8836-B2F0-D9B3D7721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95" y="1213005"/>
            <a:ext cx="4834412" cy="8811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900C8E-5FCD-E1DE-1D74-E87474D1A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70" y="2238782"/>
            <a:ext cx="7239000" cy="3648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B5A48-FC13-67F6-40A9-37F994467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813" y="5789447"/>
            <a:ext cx="6248400" cy="923925"/>
          </a:xfrm>
          <a:prstGeom prst="rect">
            <a:avLst/>
          </a:prstGeom>
        </p:spPr>
      </p:pic>
      <p:sp>
        <p:nvSpPr>
          <p:cNvPr id="6" name="标注: 线形 5">
            <a:extLst>
              <a:ext uri="{FF2B5EF4-FFF2-40B4-BE49-F238E27FC236}">
                <a16:creationId xmlns:a16="http://schemas.microsoft.com/office/drawing/2014/main" id="{64D4C124-F901-1864-7A76-2F72E5E8F854}"/>
              </a:ext>
            </a:extLst>
          </p:cNvPr>
          <p:cNvSpPr/>
          <p:nvPr/>
        </p:nvSpPr>
        <p:spPr>
          <a:xfrm>
            <a:off x="8726137" y="2793076"/>
            <a:ext cx="3235877" cy="2144739"/>
          </a:xfrm>
          <a:prstGeom prst="borderCallout1">
            <a:avLst>
              <a:gd name="adj1" fmla="val 80376"/>
              <a:gd name="adj2" fmla="val -3452"/>
              <a:gd name="adj3" fmla="val 112500"/>
              <a:gd name="adj4" fmla="val -383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496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29F0BC-F48D-1F31-A0A1-6AEE6A55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68" y="0"/>
            <a:ext cx="1098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2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1CE4EE7-2F4C-45AE-C012-875C25A4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986" y="0"/>
            <a:ext cx="742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14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dirty="0">
                <a:latin typeface="High Tower Text" panose="02040502050506030303" pitchFamily="18" charset="0"/>
              </a:rPr>
              <a:t>3. </a:t>
            </a:r>
            <a:r>
              <a:rPr lang="en-US" altLang="zh-CN" sz="2000" b="1" dirty="0">
                <a:latin typeface="High Tower Text" panose="02040502050506030303" pitchFamily="18" charset="0"/>
              </a:rPr>
              <a:t>Geometric Consistency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4A8040-19D6-EC19-506F-1266D290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98" y="213792"/>
            <a:ext cx="6701110" cy="23827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CB9F71-2C3A-BE68-F8DA-0A461E79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96" y="2596572"/>
            <a:ext cx="6349604" cy="37606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670C6F-B910-482E-D8E7-293125223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29" y="4829062"/>
            <a:ext cx="4959882" cy="7018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CDE330-3D80-D8A1-6111-40925F90F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51" y="3197499"/>
            <a:ext cx="4394175" cy="12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8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428280-13D5-0DA7-F9D4-774C6BBF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41" y="2204462"/>
            <a:ext cx="4587963" cy="44817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5ACE16-5585-DCAC-CA4D-6F0F5E9E8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509"/>
            <a:ext cx="7140279" cy="19281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AD3DA1-6FFA-DEDF-34E7-C74BDA8C0DE5}"/>
              </a:ext>
            </a:extLst>
          </p:cNvPr>
          <p:cNvSpPr txBox="1"/>
          <p:nvPr/>
        </p:nvSpPr>
        <p:spPr>
          <a:xfrm>
            <a:off x="7088269" y="126815"/>
            <a:ext cx="5103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What is this paper for?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Learning with </a:t>
            </a:r>
            <a:r>
              <a:rPr lang="en-US" altLang="zh-CN" sz="20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noisy</a:t>
            </a:r>
            <a:r>
              <a:rPr lang="en-US" altLang="zh-CN" sz="2000" b="1" dirty="0">
                <a:latin typeface="High Tower Text" panose="02040502050506030303" pitchFamily="18" charset="0"/>
              </a:rPr>
              <a:t> labels on </a:t>
            </a:r>
            <a:r>
              <a:rPr lang="en-US" altLang="zh-CN" sz="20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long-tailed</a:t>
            </a:r>
            <a:r>
              <a:rPr lang="en-US" altLang="zh-CN" sz="2000" b="1" dirty="0">
                <a:latin typeface="High Tower Text" panose="02040502050506030303" pitchFamily="18" charset="0"/>
              </a:rPr>
              <a:t> data.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4622C3-924A-169F-35E2-3AA797294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429000"/>
            <a:ext cx="73152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4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4. Overall Loss Function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5. More Details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C30F34-B306-9C0D-68AB-2D7AF662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705" y="1421900"/>
            <a:ext cx="6768590" cy="11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99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1. Point Cloud Denoising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FF7940-1C62-3106-581C-FC09999DE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50" y="1111754"/>
            <a:ext cx="9126300" cy="56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80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1. Point Cloud Denoising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0173C4-0399-AC46-1001-E69CDAE0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87" y="0"/>
            <a:ext cx="5853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2. Point Cloud </a:t>
            </a:r>
            <a:r>
              <a:rPr lang="en-US" altLang="zh-CN" sz="2000" b="1" dirty="0" err="1">
                <a:latin typeface="High Tower Text" panose="02040502050506030303" pitchFamily="18" charset="0"/>
              </a:rPr>
              <a:t>Upsampling</a:t>
            </a:r>
            <a:endParaRPr lang="en-US" altLang="zh-CN" sz="2000" b="1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F6237-A9FF-4A89-C127-95BFABAE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275327"/>
            <a:ext cx="69818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74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3. Surface Reconstruction 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26C596-B872-FA8B-23ED-24B601EA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38" y="0"/>
            <a:ext cx="617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70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3. Surface Reconstruction 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B8399-71E8-C562-BCB5-057372BD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100137"/>
            <a:ext cx="68103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35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5B1248-1F62-B0BE-2277-F67973AF59E3}"/>
              </a:ext>
            </a:extLst>
          </p:cNvPr>
          <p:cNvSpPr txBox="1"/>
          <p:nvPr/>
        </p:nvSpPr>
        <p:spPr>
          <a:xfrm>
            <a:off x="61543" y="144628"/>
            <a:ext cx="9888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Experiments</a:t>
            </a: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3. Surface Reconstruction </a:t>
            </a: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  <a:p>
            <a:endParaRPr lang="en-US" altLang="zh-CN" sz="2000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D7C45C-DEC8-01C7-0E63-B01981A9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01" y="0"/>
            <a:ext cx="473969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F8C647-520E-42D3-E616-22B42799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93" y="2005012"/>
            <a:ext cx="52197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9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  <a:endParaRPr lang="zh-CN" altLang="en-US" sz="2000" b="1" dirty="0">
              <a:solidFill>
                <a:srgbClr val="FF000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D7B66A-6A8E-03EC-8F5E-CA24E178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366712"/>
            <a:ext cx="91344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1. Enhancing Representations by Contrastive Learning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4E4228-C08C-AFFC-E7B6-7CEDB84F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95" y="1984015"/>
            <a:ext cx="6877050" cy="9810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4BEAF6-DD84-0E53-92B1-5998A0682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95" y="3892911"/>
            <a:ext cx="76295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8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2. Distributional Representation Calibration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2FE7B7-9581-8590-45E9-98FF3EBF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0"/>
            <a:ext cx="5705475" cy="3743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3B08A7-1BE5-A991-D451-88814EE0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" y="2202570"/>
            <a:ext cx="6267200" cy="34050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8A26799-21C5-B923-90AD-C7E79270A0E2}"/>
              </a:ext>
            </a:extLst>
          </p:cNvPr>
          <p:cNvSpPr/>
          <p:nvPr/>
        </p:nvSpPr>
        <p:spPr>
          <a:xfrm>
            <a:off x="3383947" y="3016853"/>
            <a:ext cx="1782079" cy="500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3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2. Distributional Representation Calibration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1E7745-CF79-267D-C248-802817E1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296026"/>
            <a:ext cx="71723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1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3. Individual Representation Calibration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220F33-7A8B-373E-FC7B-C10344B6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75" y="1357124"/>
            <a:ext cx="4938708" cy="53562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15EC4C-4C90-D0FB-D58F-4DD8B82F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60" y="0"/>
            <a:ext cx="5456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9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3ADDE56-7DED-9864-423C-76335EF5BC13}"/>
              </a:ext>
            </a:extLst>
          </p:cNvPr>
          <p:cNvSpPr txBox="1"/>
          <p:nvPr/>
        </p:nvSpPr>
        <p:spPr>
          <a:xfrm>
            <a:off x="61543" y="144628"/>
            <a:ext cx="988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Method</a:t>
            </a:r>
          </a:p>
          <a:p>
            <a:endParaRPr lang="en-US" altLang="zh-CN" sz="2000" b="1" dirty="0">
              <a:latin typeface="High Tower Text" panose="02040502050506030303" pitchFamily="18" charset="0"/>
            </a:endParaRPr>
          </a:p>
          <a:p>
            <a:r>
              <a:rPr lang="en-US" altLang="zh-CN" sz="2000" b="1" dirty="0">
                <a:latin typeface="High Tower Text" panose="02040502050506030303" pitchFamily="18" charset="0"/>
              </a:rPr>
              <a:t>4. Theoretical Analysis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D6DF41-C6A7-039E-8BBE-0F595D351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78" y="1445020"/>
            <a:ext cx="6587545" cy="3754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963DE2D-0E53-A5D8-FDBA-FC97E6094BED}"/>
                  </a:ext>
                </a:extLst>
              </p:cNvPr>
              <p:cNvSpPr txBox="1"/>
              <p:nvPr/>
            </p:nvSpPr>
            <p:spPr>
              <a:xfrm>
                <a:off x="7574684" y="2038662"/>
                <a:ext cx="4559472" cy="3160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High Tower Text" panose="02040502050506030303" pitchFamily="18" charset="0"/>
                  </a:rPr>
                  <a:t>All classes share the same covariance matrix.</a:t>
                </a:r>
              </a:p>
              <a:p>
                <a:pPr marL="342900" indent="-342900">
                  <a:buAutoNum type="arabicPeriod"/>
                </a:pPr>
                <a:endParaRPr lang="en-US" altLang="zh-CN" dirty="0">
                  <a:latin typeface="High Tower Text" panose="02040502050506030303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zh-CN" altLang="en-US" dirty="0"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>
                    <a:latin typeface="High Tower Text" panose="02040502050506030303" pitchFamily="18" charset="0"/>
                  </a:rPr>
                  <a:t> </a:t>
                </a:r>
                <a:r>
                  <a:rPr lang="en-US" altLang="zh-CN" dirty="0">
                    <a:latin typeface="High Tower Text" panose="02040502050506030303" pitchFamily="18" charset="0"/>
                  </a:rPr>
                  <a:t>is the imbalance ratio</a:t>
                </a:r>
              </a:p>
              <a:p>
                <a:pPr marL="342900" indent="-342900">
                  <a:buAutoNum type="arabicPeriod"/>
                </a:pPr>
                <a:endParaRPr lang="en-US" altLang="zh-CN" dirty="0">
                  <a:latin typeface="High Tower Text" panose="02040502050506030303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zh-CN" altLang="en-US" dirty="0"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>
                    <a:latin typeface="High Tower Text" panose="02040502050506030303" pitchFamily="18" charset="0"/>
                  </a:rPr>
                  <a:t> </a:t>
                </a:r>
                <a:r>
                  <a:rPr lang="en-US" altLang="zh-CN" dirty="0">
                    <a:latin typeface="High Tower Text" panose="02040502050506030303" pitchFamily="18" charset="0"/>
                  </a:rPr>
                  <a:t>is the noise rate</a:t>
                </a:r>
              </a:p>
              <a:p>
                <a:pPr marL="342900" indent="-342900">
                  <a:buAutoNum type="arabicPeriod"/>
                </a:pPr>
                <a:endParaRPr lang="en-US" altLang="zh-CN" dirty="0">
                  <a:latin typeface="High Tower Text" panose="02040502050506030303" pitchFamily="18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altLang="zh-CN" dirty="0">
                    <a:latin typeface="High Tower Text" panose="02040502050506030303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CN" dirty="0">
                    <a:latin typeface="High Tower Text" panose="02040502050506030303" pitchFamily="18" charset="0"/>
                  </a:rPr>
                  <a:t>which head classes can help the estimation of tail classes</a:t>
                </a:r>
              </a:p>
              <a:p>
                <a:pPr marL="342900" indent="-342900">
                  <a:buAutoNum type="arabicPeriod"/>
                </a:pPr>
                <a:endParaRPr lang="en-US" altLang="zh-CN" dirty="0">
                  <a:latin typeface="High Tower Text" panose="02040502050506030303" pitchFamily="18" charset="0"/>
                </a:endParaRPr>
              </a:p>
              <a:p>
                <a:pPr marL="342900" indent="-342900">
                  <a:buAutoNum type="arabicPeriod"/>
                </a:pPr>
                <a:endParaRPr lang="zh-CN" altLang="en-US" dirty="0"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963DE2D-0E53-A5D8-FDBA-FC97E6094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684" y="2038662"/>
                <a:ext cx="4559472" cy="3160737"/>
              </a:xfrm>
              <a:prstGeom prst="rect">
                <a:avLst/>
              </a:prstGeom>
              <a:blipFill>
                <a:blip r:embed="rId3"/>
                <a:stretch>
                  <a:fillRect l="-1070" t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B307C28-614D-96ED-C813-CD37182D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87" y="5748336"/>
            <a:ext cx="7058025" cy="8477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165477-F5BA-6C52-FD69-819755F782A1}"/>
              </a:ext>
            </a:extLst>
          </p:cNvPr>
          <p:cNvSpPr txBox="1"/>
          <p:nvPr/>
        </p:nvSpPr>
        <p:spPr>
          <a:xfrm>
            <a:off x="873242" y="5299462"/>
            <a:ext cx="3744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High Tower Text" panose="02040502050506030303" pitchFamily="18" charset="0"/>
              </a:rPr>
              <a:t>Bayes optimal classifier</a:t>
            </a:r>
            <a:endParaRPr lang="zh-CN" altLang="en-US" sz="2000" b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461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11401</TotalTime>
  <Words>540</Words>
  <Application>Microsoft Office PowerPoint</Application>
  <PresentationFormat>宽屏</PresentationFormat>
  <Paragraphs>193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Arial</vt:lpstr>
      <vt:lpstr>Cambria Math</vt:lpstr>
      <vt:lpstr>High Tower Text</vt:lpstr>
      <vt:lpstr>Office 主题​​</vt:lpstr>
      <vt:lpstr>Across 2D and 3D: Learning from noisy information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Across 2D and 3D: Learning from noise</dc:title>
  <dc:creator>李卓</dc:creator>
  <cp:lastModifiedBy>李卓</cp:lastModifiedBy>
  <cp:revision>161</cp:revision>
  <dcterms:created xsi:type="dcterms:W3CDTF">2023-10-08T12:37:36Z</dcterms:created>
  <dcterms:modified xsi:type="dcterms:W3CDTF">2023-10-18T13:42:51Z</dcterms:modified>
</cp:coreProperties>
</file>